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Default Extension="jpeg" ContentType="image/jpeg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9.xml" ContentType="application/vnd.openxmlformats-officedocument.presentationml.slide+xml"/>
  <Default Extension="xml" ContentType="application/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1" r:id="rId7"/>
    <p:sldId id="260" r:id="rId8"/>
    <p:sldId id="263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5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FD25B-50CF-AD42-B72D-CFCD42A49874}" type="datetimeFigureOut">
              <a:rPr lang="en-US" smtClean="0"/>
              <a:pPr/>
              <a:t>3/7/13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BA92B-C5DA-6B45-9DB1-80A15290A4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FD25B-50CF-AD42-B72D-CFCD42A49874}" type="datetimeFigureOut">
              <a:rPr lang="en-US" smtClean="0"/>
              <a:pPr/>
              <a:t>3/7/13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BA92B-C5DA-6B45-9DB1-80A15290A4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FD25B-50CF-AD42-B72D-CFCD42A49874}" type="datetimeFigureOut">
              <a:rPr lang="en-US" smtClean="0"/>
              <a:pPr/>
              <a:t>3/7/13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BA92B-C5DA-6B45-9DB1-80A15290A4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FD25B-50CF-AD42-B72D-CFCD42A49874}" type="datetimeFigureOut">
              <a:rPr lang="en-US" smtClean="0"/>
              <a:pPr/>
              <a:t>3/7/13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BA92B-C5DA-6B45-9DB1-80A15290A4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FD25B-50CF-AD42-B72D-CFCD42A49874}" type="datetimeFigureOut">
              <a:rPr lang="en-US" smtClean="0"/>
              <a:pPr/>
              <a:t>3/7/13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BA92B-C5DA-6B45-9DB1-80A15290A4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FD25B-50CF-AD42-B72D-CFCD42A49874}" type="datetimeFigureOut">
              <a:rPr lang="en-US" smtClean="0"/>
              <a:pPr/>
              <a:t>3/7/13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BA92B-C5DA-6B45-9DB1-80A15290A4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FD25B-50CF-AD42-B72D-CFCD42A49874}" type="datetimeFigureOut">
              <a:rPr lang="en-US" smtClean="0"/>
              <a:pPr/>
              <a:t>3/7/13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BA92B-C5DA-6B45-9DB1-80A15290A4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FD25B-50CF-AD42-B72D-CFCD42A49874}" type="datetimeFigureOut">
              <a:rPr lang="en-US" smtClean="0"/>
              <a:pPr/>
              <a:t>3/7/13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BA92B-C5DA-6B45-9DB1-80A15290A4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FD25B-50CF-AD42-B72D-CFCD42A49874}" type="datetimeFigureOut">
              <a:rPr lang="en-US" smtClean="0"/>
              <a:pPr/>
              <a:t>3/7/13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BA92B-C5DA-6B45-9DB1-80A15290A4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FD25B-50CF-AD42-B72D-CFCD42A49874}" type="datetimeFigureOut">
              <a:rPr lang="en-US" smtClean="0"/>
              <a:pPr/>
              <a:t>3/7/13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BA92B-C5DA-6B45-9DB1-80A15290A4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FD25B-50CF-AD42-B72D-CFCD42A49874}" type="datetimeFigureOut">
              <a:rPr lang="en-US" smtClean="0"/>
              <a:pPr/>
              <a:t>3/7/13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BA92B-C5DA-6B45-9DB1-80A15290A4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FD25B-50CF-AD42-B72D-CFCD42A49874}" type="datetimeFigureOut">
              <a:rPr lang="en-US" smtClean="0"/>
              <a:pPr/>
              <a:t>3/7/13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BA92B-C5DA-6B45-9DB1-80A15290A4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Eitan177/targetSeqView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4625" y="1139259"/>
            <a:ext cx="7772400" cy="1470025"/>
          </a:xfrm>
        </p:spPr>
        <p:txBody>
          <a:bodyPr/>
          <a:lstStyle/>
          <a:p>
            <a:r>
              <a:rPr lang="en-US" dirty="0" smtClean="0"/>
              <a:t>An application of </a:t>
            </a:r>
            <a:r>
              <a:rPr lang="en-US" dirty="0" err="1" smtClean="0"/>
              <a:t>GGplot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Eitan Halper-Stromberg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https://github.com/Eitan177/targetSeqView</a:t>
            </a:r>
            <a:endParaRPr lang="en-US" dirty="0" smtClean="0"/>
          </a:p>
          <a:p>
            <a:r>
              <a:rPr lang="en-US" dirty="0" smtClean="0"/>
              <a:t>R CMD build </a:t>
            </a:r>
            <a:r>
              <a:rPr lang="en-US" dirty="0" err="1" smtClean="0"/>
              <a:t>targetSeqView.zip</a:t>
            </a:r>
            <a:endParaRPr lang="en-US" dirty="0" smtClean="0"/>
          </a:p>
          <a:p>
            <a:r>
              <a:rPr lang="en-US" dirty="0" smtClean="0"/>
              <a:t>R CMD INSTALL targetSeqView_1.0.tar.gz</a:t>
            </a:r>
          </a:p>
          <a:p>
            <a:r>
              <a:rPr lang="en-US" dirty="0" smtClean="0"/>
              <a:t>Open the vignette</a:t>
            </a:r>
          </a:p>
          <a:p>
            <a:r>
              <a:rPr lang="en-US" dirty="0" smtClean="0"/>
              <a:t>Look at/do the examples</a:t>
            </a:r>
          </a:p>
          <a:p>
            <a:r>
              <a:rPr lang="en-US" dirty="0" smtClean="0"/>
              <a:t>Apply it to your own data if applicable</a:t>
            </a:r>
          </a:p>
          <a:p>
            <a:r>
              <a:rPr lang="en-US" dirty="0" smtClean="0"/>
              <a:t>Repurpose the code if you like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13962" y="1417638"/>
            <a:ext cx="11795116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Txt file with regions to inspect</a:t>
            </a:r>
          </a:p>
          <a:p>
            <a:r>
              <a:rPr lang="en-US" sz="973" dirty="0" err="1" smtClean="0"/>
              <a:t>SampleDesc</a:t>
            </a:r>
            <a:r>
              <a:rPr lang="en-US" sz="973" dirty="0" smtClean="0"/>
              <a:t>	Chr1	Start1	End1	</a:t>
            </a:r>
            <a:r>
              <a:rPr lang="en-US" sz="973" dirty="0" err="1" smtClean="0"/>
              <a:t>LeftSideSegDup</a:t>
            </a:r>
            <a:r>
              <a:rPr lang="en-US" sz="973" dirty="0" smtClean="0"/>
              <a:t>	Chr2	Start2	End2	</a:t>
            </a:r>
            <a:r>
              <a:rPr lang="en-US" sz="973" dirty="0" err="1" smtClean="0"/>
              <a:t>RightSideSeqDup</a:t>
            </a:r>
            <a:r>
              <a:rPr lang="en-US" sz="973" dirty="0" smtClean="0"/>
              <a:t>	</a:t>
            </a:r>
            <a:r>
              <a:rPr lang="en-US" sz="973" dirty="0" err="1" smtClean="0"/>
              <a:t>ValidationStatus</a:t>
            </a:r>
            <a:r>
              <a:rPr lang="en-US" sz="973" dirty="0" smtClean="0"/>
              <a:t>	Sample</a:t>
            </a:r>
          </a:p>
          <a:p>
            <a:r>
              <a:rPr lang="en-US" sz="973" dirty="0" smtClean="0"/>
              <a:t>LCL	14	107083256	107083431	TRUE	14	107078225	107078400	FALSE	PCR Validated	1320KB0001MultAlnForVignette.bam</a:t>
            </a:r>
          </a:p>
          <a:p>
            <a:r>
              <a:rPr lang="en-US" sz="973" dirty="0" smtClean="0"/>
              <a:t>LCL	2	89544257	89544432	TRUE	2	89533400	89533644	TRUE	PCR Validated	1320KB0001MultAlnForVignette.bam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Bam File</a:t>
            </a:r>
          </a:p>
          <a:p>
            <a:endParaRPr lang="en-US" sz="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failed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path &lt;- </a:t>
            </a:r>
            <a:r>
              <a:rPr lang="en-US" sz="2400" dirty="0" err="1" smtClean="0"/>
              <a:t>system.file("extdata</a:t>
            </a:r>
            <a:r>
              <a:rPr lang="en-US" sz="2400" dirty="0" smtClean="0"/>
              <a:t>", package="</a:t>
            </a:r>
            <a:r>
              <a:rPr lang="en-US" sz="2400" dirty="0" err="1" smtClean="0"/>
              <a:t>targetSeqView</a:t>
            </a:r>
            <a:r>
              <a:rPr lang="en-US" sz="2400" dirty="0" smtClean="0"/>
              <a:t>”)</a:t>
            </a:r>
          </a:p>
          <a:p>
            <a:pPr>
              <a:buNone/>
            </a:pPr>
            <a:r>
              <a:rPr lang="en-US" sz="2400" dirty="0" smtClean="0"/>
              <a:t>filename=</a:t>
            </a:r>
            <a:r>
              <a:rPr lang="en-US" sz="2400" dirty="0" err="1" smtClean="0"/>
              <a:t>file.path(path,"twoSVJunctionsFailed.txt</a:t>
            </a:r>
            <a:r>
              <a:rPr lang="en-US" sz="2400" dirty="0" smtClean="0"/>
              <a:t>”)</a:t>
            </a:r>
          </a:p>
          <a:p>
            <a:pPr>
              <a:buNone/>
            </a:pPr>
            <a:r>
              <a:rPr lang="en-US" sz="2400" dirty="0" err="1" smtClean="0"/>
              <a:t>retfail</a:t>
            </a:r>
            <a:r>
              <a:rPr lang="en-US" sz="2400" dirty="0" smtClean="0"/>
              <a:t>=</a:t>
            </a:r>
            <a:r>
              <a:rPr lang="en-US" sz="2400" dirty="0" err="1" smtClean="0"/>
              <a:t>ViewAndScore(filename</a:t>
            </a:r>
            <a:r>
              <a:rPr lang="en-US" sz="2400" dirty="0" smtClean="0"/>
              <a:t>=</a:t>
            </a:r>
            <a:r>
              <a:rPr lang="en-US" sz="2400" dirty="0" err="1" smtClean="0"/>
              <a:t>filename,bamFilePath</a:t>
            </a:r>
            <a:r>
              <a:rPr lang="en-US" sz="2400" dirty="0" smtClean="0"/>
              <a:t>=</a:t>
            </a:r>
            <a:r>
              <a:rPr lang="en-US" sz="2400" dirty="0" err="1" smtClean="0"/>
              <a:t>path,estimateIndelRate</a:t>
            </a:r>
            <a:r>
              <a:rPr lang="en-US" sz="2400" dirty="0" smtClean="0"/>
              <a:t>=</a:t>
            </a:r>
            <a:r>
              <a:rPr lang="en-US" sz="2400" dirty="0" err="1" smtClean="0"/>
              <a:t>FALSE,estimateMmRate</a:t>
            </a:r>
            <a:r>
              <a:rPr lang="en-US" sz="2400" dirty="0" smtClean="0"/>
              <a:t>=</a:t>
            </a:r>
            <a:r>
              <a:rPr lang="en-US" sz="2400" dirty="0" err="1" smtClean="0"/>
              <a:t>FALSE,getReadLength</a:t>
            </a:r>
            <a:r>
              <a:rPr lang="en-US" sz="2400" dirty="0" smtClean="0"/>
              <a:t>=</a:t>
            </a:r>
            <a:r>
              <a:rPr lang="en-US" sz="2400" dirty="0" err="1" smtClean="0"/>
              <a:t>FALSE,build</a:t>
            </a:r>
            <a:r>
              <a:rPr lang="en-US" sz="2400" dirty="0" smtClean="0"/>
              <a:t>="hg19",verbose=TRUE)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 it!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449598"/>
            <a:ext cx="8686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p1=formatPlot(retfail[[1]][[1]][[1]][[2]],title='Alignment supporting a structural variant')</a:t>
            </a:r>
          </a:p>
          <a:p>
            <a:r>
              <a:rPr lang="en-US" dirty="0" smtClean="0"/>
              <a:t>p2=formatPlot(retfail[[1]][[1]][[2]][[2]],title='supporting no SV')</a:t>
            </a:r>
          </a:p>
          <a:p>
            <a:r>
              <a:rPr lang="en-US" dirty="0" smtClean="0"/>
              <a:t>p3=formatPlot(retfail[[1]][[1]][[3]][[2]],title='supporting no SV')</a:t>
            </a:r>
          </a:p>
          <a:p>
            <a:r>
              <a:rPr lang="en-US" dirty="0" err="1" smtClean="0"/>
              <a:t>grid.newpage</a:t>
            </a:r>
            <a:r>
              <a:rPr lang="en-US" dirty="0" smtClean="0"/>
              <a:t>()</a:t>
            </a:r>
          </a:p>
          <a:p>
            <a:r>
              <a:rPr lang="en-US" dirty="0" err="1" smtClean="0"/>
              <a:t>pushViewport(viewport(layout</a:t>
            </a:r>
            <a:r>
              <a:rPr lang="en-US" dirty="0" smtClean="0"/>
              <a:t> = grid.layout(3, 1)))</a:t>
            </a:r>
          </a:p>
          <a:p>
            <a:r>
              <a:rPr lang="en-US" dirty="0" smtClean="0"/>
              <a:t>print(p1,vp = </a:t>
            </a:r>
            <a:r>
              <a:rPr lang="en-US" dirty="0" err="1" smtClean="0"/>
              <a:t>viewport(layout.pos.row</a:t>
            </a:r>
            <a:r>
              <a:rPr lang="en-US" dirty="0" smtClean="0"/>
              <a:t> = 1, </a:t>
            </a:r>
            <a:r>
              <a:rPr lang="en-US" dirty="0" err="1" smtClean="0"/>
              <a:t>layout.pos.col</a:t>
            </a:r>
            <a:r>
              <a:rPr lang="en-US" dirty="0" smtClean="0"/>
              <a:t>=1))</a:t>
            </a:r>
          </a:p>
          <a:p>
            <a:r>
              <a:rPr lang="en-US" dirty="0" smtClean="0"/>
              <a:t>print(p2,vp = </a:t>
            </a:r>
            <a:r>
              <a:rPr lang="en-US" dirty="0" err="1" smtClean="0"/>
              <a:t>viewport(layout.pos.row</a:t>
            </a:r>
            <a:r>
              <a:rPr lang="en-US" dirty="0" smtClean="0"/>
              <a:t> = 2, </a:t>
            </a:r>
            <a:r>
              <a:rPr lang="en-US" dirty="0" err="1" smtClean="0"/>
              <a:t>layout.pos.col</a:t>
            </a:r>
            <a:r>
              <a:rPr lang="en-US" dirty="0" smtClean="0"/>
              <a:t>=1))</a:t>
            </a:r>
          </a:p>
          <a:p>
            <a:r>
              <a:rPr lang="en-US" dirty="0" smtClean="0"/>
              <a:t>print(p3,vp = </a:t>
            </a:r>
            <a:r>
              <a:rPr lang="en-US" dirty="0" err="1" smtClean="0"/>
              <a:t>viewport(layout.pos.row</a:t>
            </a:r>
            <a:r>
              <a:rPr lang="en-US" dirty="0" smtClean="0"/>
              <a:t> = 3, </a:t>
            </a:r>
            <a:r>
              <a:rPr lang="en-US" dirty="0" err="1" smtClean="0"/>
              <a:t>layout.pos.col</a:t>
            </a:r>
            <a:r>
              <a:rPr lang="en-US" dirty="0" smtClean="0"/>
              <a:t>=1))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048306"/>
            <a:ext cx="1378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Event 1: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3910447"/>
            <a:ext cx="1378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Event 2: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42826" y="4272677"/>
            <a:ext cx="919965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p1=formatPlot(retfail[[1]][[2]][[1]][[2]],title='Alignment supporting a structural variant')</a:t>
            </a:r>
          </a:p>
          <a:p>
            <a:r>
              <a:rPr lang="en-US" dirty="0" smtClean="0"/>
              <a:t>p2=formatPlot(retfail[[1]][[2]][[2]][[2]],title='supporting no SV')</a:t>
            </a:r>
          </a:p>
          <a:p>
            <a:r>
              <a:rPr lang="en-US" dirty="0" smtClean="0"/>
              <a:t>p3=formatPlot(retfail[[1]][[2]][[3]][[2]],title='supporting no SV')</a:t>
            </a:r>
          </a:p>
          <a:p>
            <a:r>
              <a:rPr lang="en-US" dirty="0" err="1" smtClean="0"/>
              <a:t>grid.newpage</a:t>
            </a:r>
            <a:r>
              <a:rPr lang="en-US" dirty="0" smtClean="0"/>
              <a:t>()</a:t>
            </a:r>
          </a:p>
          <a:p>
            <a:r>
              <a:rPr lang="en-US" dirty="0" err="1" smtClean="0"/>
              <a:t>pushViewport(viewport(layout</a:t>
            </a:r>
            <a:r>
              <a:rPr lang="en-US" dirty="0" smtClean="0"/>
              <a:t> = grid.layout(3, 1)))</a:t>
            </a:r>
          </a:p>
          <a:p>
            <a:r>
              <a:rPr lang="en-US" dirty="0" smtClean="0"/>
              <a:t>print(p1,vp = </a:t>
            </a:r>
            <a:r>
              <a:rPr lang="en-US" dirty="0" err="1" smtClean="0"/>
              <a:t>viewport(layout.pos.row</a:t>
            </a:r>
            <a:r>
              <a:rPr lang="en-US" dirty="0" smtClean="0"/>
              <a:t> = 1, </a:t>
            </a:r>
            <a:r>
              <a:rPr lang="en-US" dirty="0" err="1" smtClean="0"/>
              <a:t>layout.pos.col</a:t>
            </a:r>
            <a:r>
              <a:rPr lang="en-US" dirty="0" smtClean="0"/>
              <a:t>=1))</a:t>
            </a:r>
          </a:p>
          <a:p>
            <a:r>
              <a:rPr lang="en-US" dirty="0" smtClean="0"/>
              <a:t>print(p2,vp = </a:t>
            </a:r>
            <a:r>
              <a:rPr lang="en-US" dirty="0" err="1" smtClean="0"/>
              <a:t>viewport(layout.pos.row</a:t>
            </a:r>
            <a:r>
              <a:rPr lang="en-US" dirty="0" smtClean="0"/>
              <a:t> = 2, </a:t>
            </a:r>
            <a:r>
              <a:rPr lang="en-US" dirty="0" err="1" smtClean="0"/>
              <a:t>layout.pos.col</a:t>
            </a:r>
            <a:r>
              <a:rPr lang="en-US" dirty="0" smtClean="0"/>
              <a:t>=1))</a:t>
            </a:r>
          </a:p>
          <a:p>
            <a:r>
              <a:rPr lang="en-US" dirty="0" smtClean="0"/>
              <a:t>print(p3,vp = </a:t>
            </a:r>
            <a:r>
              <a:rPr lang="en-US" dirty="0" err="1" smtClean="0"/>
              <a:t>viewport(layout.pos.row</a:t>
            </a:r>
            <a:r>
              <a:rPr lang="en-US" dirty="0" smtClean="0"/>
              <a:t> = 3, </a:t>
            </a:r>
            <a:r>
              <a:rPr lang="en-US" dirty="0" err="1" smtClean="0"/>
              <a:t>layout.pos.col</a:t>
            </a:r>
            <a:r>
              <a:rPr lang="en-US" dirty="0" smtClean="0"/>
              <a:t>=1))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 2: Passed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1570037"/>
            <a:ext cx="835085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u="sng" dirty="0" smtClean="0"/>
              <a:t>filename=</a:t>
            </a:r>
            <a:r>
              <a:rPr lang="en-US" sz="2000" u="sng" dirty="0" err="1" smtClean="0"/>
              <a:t>file.path(path,"twoSVJunctionsPassed.txt</a:t>
            </a:r>
            <a:r>
              <a:rPr lang="en-US" sz="2000" u="sng" dirty="0" smtClean="0"/>
              <a:t>")</a:t>
            </a:r>
          </a:p>
          <a:p>
            <a:endParaRPr lang="en-US" sz="2000" u="sng" dirty="0" smtClean="0"/>
          </a:p>
          <a:p>
            <a:r>
              <a:rPr lang="en-US" sz="2000" u="sng" dirty="0" err="1" smtClean="0"/>
              <a:t>retpass</a:t>
            </a:r>
            <a:r>
              <a:rPr lang="en-US" sz="2000" u="sng" dirty="0" smtClean="0"/>
              <a:t>=</a:t>
            </a:r>
            <a:r>
              <a:rPr lang="en-US" sz="2000" u="sng" dirty="0" err="1" smtClean="0"/>
              <a:t>ViewAndScore(filename</a:t>
            </a:r>
            <a:r>
              <a:rPr lang="en-US" sz="2000" u="sng" dirty="0" smtClean="0"/>
              <a:t>=</a:t>
            </a:r>
            <a:r>
              <a:rPr lang="en-US" sz="2000" u="sng" dirty="0" err="1" smtClean="0"/>
              <a:t>filename,bamFilePath</a:t>
            </a:r>
            <a:r>
              <a:rPr lang="en-US" sz="2000" u="sng" dirty="0" smtClean="0"/>
              <a:t>=</a:t>
            </a:r>
            <a:r>
              <a:rPr lang="en-US" sz="2000" u="sng" dirty="0" err="1" smtClean="0"/>
              <a:t>path,estimateIndelRate</a:t>
            </a:r>
            <a:r>
              <a:rPr lang="en-US" sz="2000" u="sng" dirty="0" smtClean="0"/>
              <a:t>=FALSE,</a:t>
            </a:r>
          </a:p>
          <a:p>
            <a:r>
              <a:rPr lang="en-US" sz="2000" u="sng" dirty="0" err="1" smtClean="0"/>
              <a:t>estimateMmRate</a:t>
            </a:r>
            <a:r>
              <a:rPr lang="en-US" sz="2000" u="sng" dirty="0" smtClean="0"/>
              <a:t>=</a:t>
            </a:r>
            <a:r>
              <a:rPr lang="en-US" sz="2000" u="sng" dirty="0" err="1" smtClean="0"/>
              <a:t>FALSE,getReadLength</a:t>
            </a:r>
            <a:r>
              <a:rPr lang="en-US" sz="2000" u="sng" dirty="0" smtClean="0"/>
              <a:t>=</a:t>
            </a:r>
            <a:r>
              <a:rPr lang="en-US" sz="2000" u="sng" dirty="0" err="1" smtClean="0"/>
              <a:t>FALSE,build</a:t>
            </a:r>
            <a:r>
              <a:rPr lang="en-US" sz="2000" u="sng" dirty="0" smtClean="0"/>
              <a:t>="hg19",refexpansion=c(0,0),verbose=TRUE)</a:t>
            </a:r>
            <a:endParaRPr lang="en-US" sz="2000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1" y="1076849"/>
            <a:ext cx="8686800" cy="6247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p1=formatPlot(retpass[[1]][[1]][[1]][[2]],title='Alignment supporting a structural variant',</a:t>
            </a:r>
          </a:p>
          <a:p>
            <a:r>
              <a:rPr lang="en-US" sz="1600" dirty="0" err="1" smtClean="0"/>
              <a:t>mismatchcolor</a:t>
            </a:r>
            <a:r>
              <a:rPr lang="en-US" sz="1600" dirty="0" smtClean="0"/>
              <a:t>='red')</a:t>
            </a:r>
          </a:p>
          <a:p>
            <a:r>
              <a:rPr lang="en-US" sz="1600" dirty="0" smtClean="0"/>
              <a:t>p2=formatPlot(retpass[[1]][[1]][[2]][[2]],title='supporting no SV',</a:t>
            </a:r>
          </a:p>
          <a:p>
            <a:r>
              <a:rPr lang="en-US" sz="1600" dirty="0" err="1" smtClean="0"/>
              <a:t>mismatchcolor</a:t>
            </a:r>
            <a:r>
              <a:rPr lang="en-US" sz="1600" dirty="0" smtClean="0"/>
              <a:t>='red')</a:t>
            </a:r>
          </a:p>
          <a:p>
            <a:r>
              <a:rPr lang="en-US" sz="1600" dirty="0" smtClean="0"/>
              <a:t>p3=formatPlot(retpass[[1]][[1]][[3]][[2]],title='supporting no SV',</a:t>
            </a:r>
          </a:p>
          <a:p>
            <a:r>
              <a:rPr lang="en-US" sz="1600" dirty="0" err="1" smtClean="0"/>
              <a:t>mismatchcolor</a:t>
            </a:r>
            <a:r>
              <a:rPr lang="en-US" sz="1600" dirty="0" smtClean="0"/>
              <a:t>='red')</a:t>
            </a:r>
          </a:p>
          <a:p>
            <a:r>
              <a:rPr lang="en-US" sz="1600" dirty="0" err="1" smtClean="0"/>
              <a:t>grid.newpage</a:t>
            </a:r>
            <a:r>
              <a:rPr lang="en-US" sz="1600" dirty="0" smtClean="0"/>
              <a:t>()</a:t>
            </a:r>
          </a:p>
          <a:p>
            <a:r>
              <a:rPr lang="en-US" sz="1600" dirty="0" err="1" smtClean="0"/>
              <a:t>pushViewport(viewport(layout</a:t>
            </a:r>
            <a:r>
              <a:rPr lang="en-US" sz="1600" dirty="0" smtClean="0"/>
              <a:t> = grid.layout(3, 1)))</a:t>
            </a:r>
          </a:p>
          <a:p>
            <a:r>
              <a:rPr lang="en-US" sz="1600" dirty="0" smtClean="0"/>
              <a:t>print(p1,vp = </a:t>
            </a:r>
            <a:r>
              <a:rPr lang="en-US" sz="1600" dirty="0" err="1" smtClean="0"/>
              <a:t>viewport(layout.pos.row</a:t>
            </a:r>
            <a:r>
              <a:rPr lang="en-US" sz="1600" dirty="0" smtClean="0"/>
              <a:t> = 1, </a:t>
            </a:r>
            <a:r>
              <a:rPr lang="en-US" sz="1600" dirty="0" err="1" smtClean="0"/>
              <a:t>layout.pos.col</a:t>
            </a:r>
            <a:r>
              <a:rPr lang="en-US" sz="1600" dirty="0" smtClean="0"/>
              <a:t>=1))</a:t>
            </a:r>
          </a:p>
          <a:p>
            <a:r>
              <a:rPr lang="en-US" sz="1600" dirty="0" smtClean="0"/>
              <a:t>print(p2,vp = </a:t>
            </a:r>
            <a:r>
              <a:rPr lang="en-US" sz="1600" dirty="0" err="1" smtClean="0"/>
              <a:t>viewport(layout.pos.row</a:t>
            </a:r>
            <a:r>
              <a:rPr lang="en-US" sz="1600" dirty="0" smtClean="0"/>
              <a:t> = 2, </a:t>
            </a:r>
            <a:r>
              <a:rPr lang="en-US" sz="1600" dirty="0" err="1" smtClean="0"/>
              <a:t>layout.pos.col</a:t>
            </a:r>
            <a:r>
              <a:rPr lang="en-US" sz="1600" dirty="0" smtClean="0"/>
              <a:t>=1))</a:t>
            </a:r>
          </a:p>
          <a:p>
            <a:r>
              <a:rPr lang="en-US" sz="1600" dirty="0" smtClean="0"/>
              <a:t>print(p3,vp = </a:t>
            </a:r>
            <a:r>
              <a:rPr lang="en-US" sz="1600" dirty="0" err="1" smtClean="0"/>
              <a:t>viewport(layout.pos.row</a:t>
            </a:r>
            <a:r>
              <a:rPr lang="en-US" sz="1600" dirty="0" smtClean="0"/>
              <a:t> = 3, </a:t>
            </a:r>
            <a:r>
              <a:rPr lang="en-US" sz="1600" dirty="0" err="1" smtClean="0"/>
              <a:t>layout.pos.col</a:t>
            </a:r>
            <a:r>
              <a:rPr lang="en-US" sz="1600" dirty="0" smtClean="0"/>
              <a:t>=1))</a:t>
            </a:r>
          </a:p>
          <a:p>
            <a:endParaRPr lang="en-US" sz="1600" dirty="0" smtClean="0"/>
          </a:p>
          <a:p>
            <a:r>
              <a:rPr lang="en-US" sz="1600" dirty="0" smtClean="0"/>
              <a:t>p1=formatPlot(retpass[[1]][[2]][[1]][[2]],title='Alignment supporting a structural variant',</a:t>
            </a:r>
          </a:p>
          <a:p>
            <a:r>
              <a:rPr lang="en-US" sz="1600" dirty="0" err="1" smtClean="0"/>
              <a:t>mismatchcolor</a:t>
            </a:r>
            <a:r>
              <a:rPr lang="en-US" sz="1600" dirty="0" smtClean="0"/>
              <a:t>='red')</a:t>
            </a:r>
          </a:p>
          <a:p>
            <a:r>
              <a:rPr lang="en-US" sz="1600" dirty="0" smtClean="0"/>
              <a:t>p2=formatPlot(retpass[[1]][[2]][[2]][[2]],title='supporting no SV',</a:t>
            </a:r>
          </a:p>
          <a:p>
            <a:r>
              <a:rPr lang="en-US" sz="1600" dirty="0" err="1" smtClean="0"/>
              <a:t>mismatchcolor</a:t>
            </a:r>
            <a:r>
              <a:rPr lang="en-US" sz="1600" dirty="0" smtClean="0"/>
              <a:t>='red')</a:t>
            </a:r>
          </a:p>
          <a:p>
            <a:r>
              <a:rPr lang="en-US" sz="1600" dirty="0" smtClean="0"/>
              <a:t>p3=formatPlot(retpass[[1]][[2]][[3]][[2]],title='supporting no SV',</a:t>
            </a:r>
          </a:p>
          <a:p>
            <a:r>
              <a:rPr lang="en-US" sz="1600" dirty="0" err="1" smtClean="0"/>
              <a:t>mismatchcolor</a:t>
            </a:r>
            <a:r>
              <a:rPr lang="en-US" sz="1600" dirty="0" smtClean="0"/>
              <a:t>='red')</a:t>
            </a:r>
          </a:p>
          <a:p>
            <a:r>
              <a:rPr lang="en-US" sz="1600" dirty="0" err="1" smtClean="0"/>
              <a:t>grid.newpage</a:t>
            </a:r>
            <a:r>
              <a:rPr lang="en-US" sz="1600" dirty="0" smtClean="0"/>
              <a:t>()</a:t>
            </a:r>
          </a:p>
          <a:p>
            <a:r>
              <a:rPr lang="en-US" sz="1600" dirty="0" err="1" smtClean="0"/>
              <a:t>pushViewport(viewport(layout</a:t>
            </a:r>
            <a:r>
              <a:rPr lang="en-US" sz="1600" dirty="0" smtClean="0"/>
              <a:t> = grid.layout(3, 1)))</a:t>
            </a:r>
          </a:p>
          <a:p>
            <a:r>
              <a:rPr lang="en-US" sz="1600" dirty="0" smtClean="0"/>
              <a:t>print(p1,vp = </a:t>
            </a:r>
            <a:r>
              <a:rPr lang="en-US" sz="1600" dirty="0" err="1" smtClean="0"/>
              <a:t>viewport(layout.pos.row</a:t>
            </a:r>
            <a:r>
              <a:rPr lang="en-US" sz="1600" dirty="0" smtClean="0"/>
              <a:t> = 1, </a:t>
            </a:r>
            <a:r>
              <a:rPr lang="en-US" sz="1600" dirty="0" err="1" smtClean="0"/>
              <a:t>layout.pos.col</a:t>
            </a:r>
            <a:r>
              <a:rPr lang="en-US" sz="1600" dirty="0" smtClean="0"/>
              <a:t>=1))</a:t>
            </a:r>
          </a:p>
          <a:p>
            <a:r>
              <a:rPr lang="en-US" sz="1600" dirty="0" smtClean="0"/>
              <a:t>print(p2,vp = </a:t>
            </a:r>
            <a:r>
              <a:rPr lang="en-US" sz="1600" dirty="0" err="1" smtClean="0"/>
              <a:t>viewport(layout.pos.row</a:t>
            </a:r>
            <a:r>
              <a:rPr lang="en-US" sz="1600" dirty="0" smtClean="0"/>
              <a:t> = 2, </a:t>
            </a:r>
            <a:r>
              <a:rPr lang="en-US" sz="1600" dirty="0" err="1" smtClean="0"/>
              <a:t>layout.pos.col</a:t>
            </a:r>
            <a:r>
              <a:rPr lang="en-US" sz="1600" dirty="0" smtClean="0"/>
              <a:t>=1))</a:t>
            </a:r>
          </a:p>
          <a:p>
            <a:r>
              <a:rPr lang="en-US" sz="1600" dirty="0" smtClean="0"/>
              <a:t>print(p3,vp = </a:t>
            </a:r>
            <a:r>
              <a:rPr lang="en-US" sz="1600" dirty="0" err="1" smtClean="0"/>
              <a:t>viewport(layout.pos.row</a:t>
            </a:r>
            <a:r>
              <a:rPr lang="en-US" sz="1600" dirty="0" smtClean="0"/>
              <a:t> = 3, </a:t>
            </a:r>
            <a:r>
              <a:rPr lang="en-US" sz="1600" dirty="0" err="1" smtClean="0"/>
              <a:t>layout.pos.col</a:t>
            </a:r>
            <a:r>
              <a:rPr lang="en-US" sz="1600" dirty="0" smtClean="0"/>
              <a:t>=1))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77996"/>
            <a:ext cx="8229600" cy="1143000"/>
          </a:xfrm>
        </p:spPr>
        <p:txBody>
          <a:bodyPr/>
          <a:lstStyle/>
          <a:p>
            <a:r>
              <a:rPr lang="en-US" dirty="0" smtClean="0"/>
              <a:t>View it!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data frame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0" y="1670494"/>
            <a:ext cx="945633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head(retpass[[1]][[1]][[2]][[2]])      </a:t>
            </a:r>
          </a:p>
          <a:p>
            <a:r>
              <a:rPr lang="en-US" dirty="0" smtClean="0"/>
              <a:t>  afvec2   posvec2       ref </a:t>
            </a:r>
            <a:r>
              <a:rPr lang="en-US" dirty="0" err="1" smtClean="0"/>
              <a:t>ypostail</a:t>
            </a:r>
            <a:r>
              <a:rPr lang="en-US" dirty="0" smtClean="0"/>
              <a:t>                                 </a:t>
            </a:r>
            <a:r>
              <a:rPr lang="en-US" dirty="0" err="1" smtClean="0"/>
              <a:t>refname</a:t>
            </a:r>
            <a:endParaRPr lang="en-US" dirty="0" smtClean="0"/>
          </a:p>
          <a:p>
            <a:r>
              <a:rPr lang="en-US" dirty="0" smtClean="0"/>
              <a:t>1      M 107082761 107082756        1 HWI-ST619_61:3:2108:13668:175483:ATCACG</a:t>
            </a:r>
          </a:p>
          <a:p>
            <a:r>
              <a:rPr lang="en-US" dirty="0" smtClean="0"/>
              <a:t>2      M 107082762 107082756        1 HWI-ST619_61:3:2108:13668:175483:ATCACG</a:t>
            </a:r>
          </a:p>
          <a:p>
            <a:r>
              <a:rPr lang="en-US" dirty="0" smtClean="0"/>
              <a:t>3      A 107082763 107082756        1 HWI-ST619_61:3:2108:13668:175483:ATCACG</a:t>
            </a:r>
          </a:p>
          <a:p>
            <a:r>
              <a:rPr lang="en-US" dirty="0" smtClean="0"/>
              <a:t>4      M 107082764 107082756        1 HWI-ST619_61:3:2108:13668:175483:ATCACG</a:t>
            </a:r>
          </a:p>
          <a:p>
            <a:r>
              <a:rPr lang="en-US" dirty="0" smtClean="0"/>
              <a:t>5      C 107082765 107082756        1 HWI-ST619_61:3:2108:13668:175483:ATCACG</a:t>
            </a:r>
          </a:p>
          <a:p>
            <a:r>
              <a:rPr lang="en-US" dirty="0" smtClean="0"/>
              <a:t>6      M 107082766 107082756        1 HWI-ST619_61:3:2108:13668:175483:ATCACG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5229494"/>
            <a:ext cx="70046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dtailA</a:t>
            </a:r>
            <a:r>
              <a:rPr lang="en-US" dirty="0" smtClean="0"/>
              <a:t> &lt;- </a:t>
            </a:r>
            <a:r>
              <a:rPr lang="en-US" dirty="0" err="1" smtClean="0"/>
              <a:t>ggplot(dftailA</a:t>
            </a:r>
            <a:r>
              <a:rPr lang="en-US" dirty="0" smtClean="0"/>
              <a:t>, </a:t>
            </a:r>
            <a:r>
              <a:rPr lang="en-US" dirty="0" err="1" smtClean="0"/>
              <a:t>aes(x</a:t>
            </a:r>
            <a:r>
              <a:rPr lang="en-US" dirty="0" smtClean="0"/>
              <a:t> = posvec2, </a:t>
            </a:r>
            <a:r>
              <a:rPr lang="en-US" dirty="0" err="1" smtClean="0"/>
              <a:t>y</a:t>
            </a:r>
            <a:r>
              <a:rPr lang="en-US" dirty="0" smtClean="0"/>
              <a:t> = </a:t>
            </a:r>
            <a:r>
              <a:rPr lang="en-US" dirty="0" err="1" smtClean="0"/>
              <a:t>ypostail</a:t>
            </a:r>
            <a:r>
              <a:rPr lang="en-US" dirty="0" smtClean="0"/>
              <a:t>, </a:t>
            </a:r>
          </a:p>
          <a:p>
            <a:r>
              <a:rPr lang="en-US" dirty="0" smtClean="0"/>
              <a:t>        fill = factor(afvec2, levels = </a:t>
            </a:r>
            <a:r>
              <a:rPr lang="en-US" dirty="0" err="1" smtClean="0"/>
              <a:t>get("l</a:t>
            </a:r>
            <a:r>
              <a:rPr lang="en-US" dirty="0" smtClean="0"/>
              <a:t>")), height = 0.85)) + 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geom_tile</a:t>
            </a:r>
            <a:r>
              <a:rPr lang="en-US" dirty="0" smtClean="0"/>
              <a:t>() + </a:t>
            </a:r>
            <a:r>
              <a:rPr lang="en-US" dirty="0" err="1" smtClean="0"/>
              <a:t>facet_grid</a:t>
            </a:r>
            <a:r>
              <a:rPr lang="en-US" dirty="0" smtClean="0"/>
              <a:t>(. ~ ref, scales = "free")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408649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call to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ggplot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https://github.com/Eitan177/targetSeqViewFigureReproduction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4456</TotalTime>
  <Words>1195</Words>
  <Application>Microsoft Macintosh PowerPoint</Application>
  <PresentationFormat>On-screen Show (4:3)</PresentationFormat>
  <Paragraphs>84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An application of GGplot</vt:lpstr>
      <vt:lpstr>Getting Started</vt:lpstr>
      <vt:lpstr>Input files</vt:lpstr>
      <vt:lpstr>Example 1: failed</vt:lpstr>
      <vt:lpstr>View it!</vt:lpstr>
      <vt:lpstr>Slide 6</vt:lpstr>
      <vt:lpstr>View it!</vt:lpstr>
      <vt:lpstr>The data frame</vt:lpstr>
      <vt:lpstr>More data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application of GGplot</dc:title>
  <dc:subject/>
  <dc:creator>Eitan Halper-Stromberg</dc:creator>
  <cp:keywords/>
  <dc:description/>
  <cp:lastModifiedBy>Eitan Halper-Stromberg</cp:lastModifiedBy>
  <cp:revision>2</cp:revision>
  <dcterms:created xsi:type="dcterms:W3CDTF">2013-03-07T20:05:37Z</dcterms:created>
  <dcterms:modified xsi:type="dcterms:W3CDTF">2013-03-07T20:06:39Z</dcterms:modified>
  <cp:category/>
</cp:coreProperties>
</file>